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26"/>
  </p:notesMasterIdLst>
  <p:sldIdLst>
    <p:sldId id="1069" r:id="rId3"/>
    <p:sldId id="2769" r:id="rId4"/>
    <p:sldId id="1059" r:id="rId5"/>
    <p:sldId id="482" r:id="rId6"/>
    <p:sldId id="2932" r:id="rId7"/>
    <p:sldId id="939" r:id="rId8"/>
    <p:sldId id="977" r:id="rId9"/>
    <p:sldId id="2905" r:id="rId10"/>
    <p:sldId id="2920" r:id="rId11"/>
    <p:sldId id="2921" r:id="rId12"/>
    <p:sldId id="2922" r:id="rId13"/>
    <p:sldId id="2919" r:id="rId14"/>
    <p:sldId id="2884" r:id="rId15"/>
    <p:sldId id="2882" r:id="rId16"/>
    <p:sldId id="467" r:id="rId17"/>
    <p:sldId id="2754" r:id="rId18"/>
    <p:sldId id="2755" r:id="rId19"/>
    <p:sldId id="2885" r:id="rId20"/>
    <p:sldId id="2886" r:id="rId21"/>
    <p:sldId id="2887" r:id="rId22"/>
    <p:sldId id="2889" r:id="rId23"/>
    <p:sldId id="2739" r:id="rId24"/>
    <p:sldId id="2890" r:id="rId25"/>
    <p:sldId id="2727" r:id="rId26"/>
    <p:sldId id="2908" r:id="rId27"/>
    <p:sldId id="2909" r:id="rId28"/>
    <p:sldId id="895" r:id="rId29"/>
    <p:sldId id="263" r:id="rId30"/>
    <p:sldId id="456" r:id="rId31"/>
    <p:sldId id="291" r:id="rId32"/>
    <p:sldId id="483" r:id="rId33"/>
    <p:sldId id="457" r:id="rId34"/>
    <p:sldId id="2911" r:id="rId35"/>
    <p:sldId id="2913" r:id="rId36"/>
    <p:sldId id="321" r:id="rId37"/>
    <p:sldId id="2912" r:id="rId38"/>
    <p:sldId id="2937" r:id="rId39"/>
    <p:sldId id="2938" r:id="rId40"/>
    <p:sldId id="2936" r:id="rId41"/>
    <p:sldId id="2939" r:id="rId42"/>
    <p:sldId id="2927" r:id="rId43"/>
    <p:sldId id="927" r:id="rId44"/>
    <p:sldId id="2910" r:id="rId45"/>
    <p:sldId id="2907" r:id="rId46"/>
    <p:sldId id="484" r:id="rId47"/>
    <p:sldId id="931" r:id="rId48"/>
    <p:sldId id="347" r:id="rId49"/>
    <p:sldId id="2915" r:id="rId50"/>
    <p:sldId id="968" r:id="rId51"/>
    <p:sldId id="944" r:id="rId52"/>
    <p:sldId id="2914" r:id="rId53"/>
    <p:sldId id="2923" r:id="rId54"/>
    <p:sldId id="2924" r:id="rId55"/>
    <p:sldId id="472" r:id="rId56"/>
    <p:sldId id="2906" r:id="rId57"/>
    <p:sldId id="1053" r:id="rId58"/>
    <p:sldId id="2897" r:id="rId59"/>
    <p:sldId id="1070" r:id="rId60"/>
    <p:sldId id="1071" r:id="rId61"/>
    <p:sldId id="1072" r:id="rId62"/>
    <p:sldId id="915" r:id="rId63"/>
    <p:sldId id="1050" r:id="rId64"/>
    <p:sldId id="1060" r:id="rId65"/>
    <p:sldId id="2904" r:id="rId66"/>
    <p:sldId id="2896" r:id="rId67"/>
    <p:sldId id="2916" r:id="rId68"/>
    <p:sldId id="2917" r:id="rId69"/>
    <p:sldId id="2918" r:id="rId70"/>
    <p:sldId id="991" r:id="rId71"/>
    <p:sldId id="438" r:id="rId72"/>
    <p:sldId id="890" r:id="rId73"/>
    <p:sldId id="2740" r:id="rId74"/>
    <p:sldId id="889" r:id="rId75"/>
    <p:sldId id="2813" r:id="rId76"/>
    <p:sldId id="2738" r:id="rId77"/>
    <p:sldId id="2891" r:id="rId78"/>
    <p:sldId id="2892" r:id="rId79"/>
    <p:sldId id="2881" r:id="rId80"/>
    <p:sldId id="2877" r:id="rId81"/>
    <p:sldId id="2878" r:id="rId82"/>
    <p:sldId id="897" r:id="rId83"/>
    <p:sldId id="293" r:id="rId84"/>
    <p:sldId id="2817" r:id="rId85"/>
    <p:sldId id="959" r:id="rId86"/>
    <p:sldId id="980" r:id="rId87"/>
    <p:sldId id="1066" r:id="rId88"/>
    <p:sldId id="1067" r:id="rId89"/>
    <p:sldId id="1068" r:id="rId90"/>
    <p:sldId id="979" r:id="rId91"/>
    <p:sldId id="2926" r:id="rId92"/>
    <p:sldId id="1074" r:id="rId93"/>
    <p:sldId id="981" r:id="rId94"/>
    <p:sldId id="997" r:id="rId95"/>
    <p:sldId id="2893" r:id="rId96"/>
    <p:sldId id="2894" r:id="rId97"/>
    <p:sldId id="2901" r:id="rId98"/>
    <p:sldId id="2902" r:id="rId99"/>
    <p:sldId id="2895" r:id="rId100"/>
    <p:sldId id="937" r:id="rId101"/>
    <p:sldId id="935" r:id="rId102"/>
    <p:sldId id="933" r:id="rId103"/>
    <p:sldId id="934" r:id="rId104"/>
    <p:sldId id="260" r:id="rId105"/>
    <p:sldId id="2928" r:id="rId106"/>
    <p:sldId id="282" r:id="rId107"/>
    <p:sldId id="1051" r:id="rId108"/>
    <p:sldId id="2929" r:id="rId109"/>
    <p:sldId id="2900" r:id="rId110"/>
    <p:sldId id="2898" r:id="rId111"/>
    <p:sldId id="2899" r:id="rId112"/>
    <p:sldId id="525" r:id="rId113"/>
    <p:sldId id="863" r:id="rId114"/>
    <p:sldId id="2903" r:id="rId115"/>
    <p:sldId id="924" r:id="rId116"/>
    <p:sldId id="1005" r:id="rId117"/>
    <p:sldId id="2930" r:id="rId118"/>
    <p:sldId id="985" r:id="rId119"/>
    <p:sldId id="2934" r:id="rId120"/>
    <p:sldId id="2925" r:id="rId121"/>
    <p:sldId id="2933" r:id="rId122"/>
    <p:sldId id="2935" r:id="rId123"/>
    <p:sldId id="974" r:id="rId124"/>
    <p:sldId id="2931" r:id="rId1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7"/>
    <p:restoredTop sz="89265"/>
  </p:normalViewPr>
  <p:slideViewPr>
    <p:cSldViewPr snapToGrid="0">
      <p:cViewPr varScale="1">
        <p:scale>
          <a:sx n="170" d="100"/>
          <a:sy n="170" d="100"/>
        </p:scale>
        <p:origin x="184" y="31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367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13</a:t>
            </a:fld>
            <a:endParaRPr lang="en-US"/>
          </a:p>
        </p:txBody>
      </p:sp>
    </p:spTree>
    <p:extLst>
      <p:ext uri="{BB962C8B-B14F-4D97-AF65-F5344CB8AC3E}">
        <p14:creationId xmlns:p14="http://schemas.microsoft.com/office/powerpoint/2010/main" val="3697355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09.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1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tiff"/><Relationship Id="rId1" Type="http://schemas.openxmlformats.org/officeDocument/2006/relationships/slideLayout" Target="../slideLayouts/slideLayout9.xml"/><Relationship Id="rId6" Type="http://schemas.openxmlformats.org/officeDocument/2006/relationships/image" Target="../media/image203.tiff"/><Relationship Id="rId5" Type="http://schemas.openxmlformats.org/officeDocument/2006/relationships/image" Target="../media/image202.tiff"/><Relationship Id="rId4" Type="http://schemas.openxmlformats.org/officeDocument/2006/relationships/image" Target="../media/image201.tiff"/></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hyperlink" Target="https://aseelghazal.weebly.com/ch-15-jumping-out-of-the-system/alonzo-church-stephen-c-kleene" TargetMode="External"/></Relationships>
</file>

<file path=ppt/slides/_rels/slide117.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18.jpeg"/><Relationship Id="rId7" Type="http://schemas.openxmlformats.org/officeDocument/2006/relationships/image" Target="../media/image214.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213.png"/><Relationship Id="rId11" Type="http://schemas.microsoft.com/office/2007/relationships/hdphoto" Target="../media/hdphoto4.wdp"/><Relationship Id="rId5" Type="http://schemas.openxmlformats.org/officeDocument/2006/relationships/image" Target="../media/image212.png"/><Relationship Id="rId10" Type="http://schemas.openxmlformats.org/officeDocument/2006/relationships/image" Target="../media/image215.png"/><Relationship Id="rId4" Type="http://schemas.openxmlformats.org/officeDocument/2006/relationships/image" Target="../media/image211.png"/><Relationship Id="rId9" Type="http://schemas.openxmlformats.org/officeDocument/2006/relationships/image" Target="../media/image210.png"/></Relationships>
</file>

<file path=ppt/slides/_rels/slide11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1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hyperlink" Target="https://en.wikipedia.org/wiki/File:Pacioli_summa_stamp.jpg"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3.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32.png"/><Relationship Id="rId4" Type="http://schemas.openxmlformats.org/officeDocument/2006/relationships/hyperlink" Target="https://www.kth.se/social/upload/507d1d3af276540519000002/Moore%27s%20%20law.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hyperlink" Target="https://en.wikipedia.org/wiki/File:Raymond_Kurzweil_Fantastic_Voyage.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tiff"/><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5.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7.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46.jpeg"/><Relationship Id="rId9" Type="http://schemas.openxmlformats.org/officeDocument/2006/relationships/image" Target="../media/image49.jpeg"/></Relationships>
</file>

<file path=ppt/slides/_rels/slide23.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5.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7.jpeg"/><Relationship Id="rId11" Type="http://schemas.microsoft.com/office/2007/relationships/hdphoto" Target="../media/hdphoto2.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50.png"/><Relationship Id="rId4" Type="http://schemas.openxmlformats.org/officeDocument/2006/relationships/image" Target="../media/image46.jpeg"/><Relationship Id="rId9"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51.GIF"/><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4.tiff"/><Relationship Id="rId4" Type="http://schemas.openxmlformats.org/officeDocument/2006/relationships/hyperlink" Target="http://vectorstock.com/1959084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6.tiff"/><Relationship Id="rId4" Type="http://schemas.openxmlformats.org/officeDocument/2006/relationships/hyperlink" Target="http://vectorstock.com/1959084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58.tiff"/></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hyperlink" Target="https://idk.dev/building-a-modern-ci-cd-pipeline-in-the-serverless-era-with-gitop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56.tiff"/><Relationship Id="rId4" Type="http://schemas.openxmlformats.org/officeDocument/2006/relationships/hyperlink" Target="http://vectorstock.com/1959084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hyperlink" Target="http://flint.cs.yale.edu/cs428/coq/sf/Imp.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hackernoon.com/the-future-of-content-can-ai-replace-humans-9c1ab2d21cb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76.png"/><Relationship Id="rId5" Type="http://schemas.openxmlformats.org/officeDocument/2006/relationships/hyperlink" Target="https://bookkeeper.apache.org/docs/latest/api/ledger-api/" TargetMode="Externa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7.xml"/><Relationship Id="rId5" Type="http://schemas.openxmlformats.org/officeDocument/2006/relationships/image" Target="../media/image82.jpe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www.narberthpa.com/Bale/lsbale_dop/gbcatsbs.pdf" TargetMode="External"/><Relationship Id="rId7"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hyperlink" Target="https://twitter.com/gregorybateson" TargetMode="External"/><Relationship Id="rId4" Type="http://schemas.openxmlformats.org/officeDocument/2006/relationships/image" Target="../media/image83.png"/><Relationship Id="rId9" Type="http://schemas.openxmlformats.org/officeDocument/2006/relationships/image" Target="../media/image87.png"/></Relationships>
</file>

<file path=ppt/slides/_rels/slide49.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88.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89.png"/><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7.png"/><Relationship Id="rId7" Type="http://schemas.openxmlformats.org/officeDocument/2006/relationships/hyperlink" Target="https://www.di.ens.fr/~cousot/AI/" TargetMode="External"/><Relationship Id="rId12" Type="http://schemas.openxmlformats.org/officeDocument/2006/relationships/image" Target="../media/image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0.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96.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90.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95.jpeg"/><Relationship Id="rId2" Type="http://schemas.openxmlformats.org/officeDocument/2006/relationships/diagramData" Target="../diagrams/data3.xml"/><Relationship Id="rId16" Type="http://schemas.openxmlformats.org/officeDocument/2006/relationships/image" Target="../media/image93.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92.png"/><Relationship Id="rId23" Type="http://schemas.openxmlformats.org/officeDocument/2006/relationships/image" Target="../media/image94.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91.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51.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99.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2.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3.png"/><Relationship Id="rId4" Type="http://schemas.openxmlformats.org/officeDocument/2006/relationships/hyperlink" Target="https://youtu.be/YDdDuq2AGw4"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22.png"/><Relationship Id="rId4" Type="http://schemas.openxmlformats.org/officeDocument/2006/relationships/hyperlink" Target="https://youtu.be/15uy9Ga-14I?t=1725"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4.gif"/></Relationships>
</file>

<file path=ppt/slides/_rels/slide67.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6.jpeg"/><Relationship Id="rId5" Type="http://schemas.openxmlformats.org/officeDocument/2006/relationships/hyperlink" Target="https://youtu.be/j2m5YMnHvQQ" TargetMode="External"/><Relationship Id="rId4" Type="http://schemas.openxmlformats.org/officeDocument/2006/relationships/image" Target="../media/image125.gif"/></Relationships>
</file>

<file path=ppt/slides/_rels/slide68.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7.png"/></Relationships>
</file>

<file path=ppt/slides/_rels/slide69.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32.jpeg"/><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135.png"/><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39.tiff"/><Relationship Id="rId5" Type="http://schemas.openxmlformats.org/officeDocument/2006/relationships/image" Target="../media/image138.tiff"/><Relationship Id="rId4" Type="http://schemas.openxmlformats.org/officeDocument/2006/relationships/image" Target="../media/image137.tiff"/></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8.png"/><Relationship Id="rId4" Type="http://schemas.openxmlformats.org/officeDocument/2006/relationships/image" Target="../media/image147.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3.jpeg"/><Relationship Id="rId4" Type="http://schemas.openxmlformats.org/officeDocument/2006/relationships/image" Target="../media/image152.png"/></Relationships>
</file>

<file path=ppt/slides/_rels/slide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57.jpeg"/></Relationships>
</file>

<file path=ppt/slides/_rels/slide86.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hyperlink" Target="https://youtu.be/BdXWlQsd7RI?t=161" TargetMode="External"/><Relationship Id="rId4" Type="http://schemas.openxmlformats.org/officeDocument/2006/relationships/image" Target="../media/image158.png"/></Relationships>
</file>

<file path=ppt/slides/_rels/slide87.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hyperlink" Target="https://youtu.be/H99CMUFPv0U?t=4204" TargetMode="External"/><Relationship Id="rId4" Type="http://schemas.openxmlformats.org/officeDocument/2006/relationships/image" Target="../media/image160.pn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hyperlink" Target="https://en.wikipedia.org/wiki/Henri_Poincar%C3%A9"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6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64.png"/><Relationship Id="rId4" Type="http://schemas.openxmlformats.org/officeDocument/2006/relationships/image" Target="../media/image163.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hyperlink" Target="https://medium.com/@rv_inc/k-framework-an-overview-2f82f91c1a37" TargetMode="External"/><Relationship Id="rId4" Type="http://schemas.openxmlformats.org/officeDocument/2006/relationships/image" Target="../media/image166.png"/><Relationship Id="rId9" Type="http://schemas.openxmlformats.org/officeDocument/2006/relationships/hyperlink" Target="https://medium.com/@koholaa?source=post_page-----1651b789e5d4--------------------------------"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hyperlink" Target="https://www.di.ens.fr/~cousot/publications.www/CousotCousot-POPL14-ACM-p2-3-2014.pdf"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7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73.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75.gif"/><Relationship Id="rId4" Type="http://schemas.openxmlformats.org/officeDocument/2006/relationships/image" Target="../media/image172.gif"/><Relationship Id="rId9" Type="http://schemas.openxmlformats.org/officeDocument/2006/relationships/hyperlink" Target="http://info.cern.ch/hypertext/WWW/TheProject.html"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hyperlink" Target="https://youtu.be/Hm5LAxKxrD8?t=250"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hyperlink" Target="https://youtu.be/RHDP_KCrjUc?t=498" TargetMode="External"/><Relationship Id="rId4" Type="http://schemas.openxmlformats.org/officeDocument/2006/relationships/image" Target="../media/image180.png"/></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Tree>
    <p:extLst>
      <p:ext uri="{BB962C8B-B14F-4D97-AF65-F5344CB8AC3E}">
        <p14:creationId xmlns:p14="http://schemas.microsoft.com/office/powerpoint/2010/main" val="227499245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Practice Image Processing</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pic>
        <p:nvPicPr>
          <p:cNvPr id="5" name="Picture 4">
            <a:hlinkClick r:id="rId2"/>
            <a:extLst>
              <a:ext uri="{FF2B5EF4-FFF2-40B4-BE49-F238E27FC236}">
                <a16:creationId xmlns:a16="http://schemas.microsoft.com/office/drawing/2014/main" id="{29B8C002-45F5-8D49-A108-ACB64EE4FEA7}"/>
              </a:ext>
            </a:extLst>
          </p:cNvPr>
          <p:cNvPicPr>
            <a:picLocks noChangeAspect="1"/>
          </p:cNvPicPr>
          <p:nvPr/>
        </p:nvPicPr>
        <p:blipFill>
          <a:blip r:embed="rId3"/>
          <a:stretch>
            <a:fillRect/>
          </a:stretch>
        </p:blipFill>
        <p:spPr>
          <a:xfrm>
            <a:off x="4170849" y="86683"/>
            <a:ext cx="4466493" cy="3629025"/>
          </a:xfrm>
          <a:prstGeom prst="rect">
            <a:avLst/>
          </a:prstGeom>
        </p:spPr>
      </p:pic>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4"/>
          <a:stretch>
            <a:fillRect/>
          </a:stretch>
        </p:blipFill>
        <p:spPr>
          <a:xfrm>
            <a:off x="1406769" y="0"/>
            <a:ext cx="6330462" cy="5143500"/>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pic>
        <p:nvPicPr>
          <p:cNvPr id="6" name="Picture 5">
            <a:hlinkClick r:id="rId2"/>
            <a:extLst>
              <a:ext uri="{FF2B5EF4-FFF2-40B4-BE49-F238E27FC236}">
                <a16:creationId xmlns:a16="http://schemas.microsoft.com/office/drawing/2014/main" id="{62112A9A-DBB6-804F-A4FD-D787FE6FE7F0}"/>
              </a:ext>
            </a:extLst>
          </p:cNvPr>
          <p:cNvPicPr>
            <a:picLocks noChangeAspect="1"/>
          </p:cNvPicPr>
          <p:nvPr/>
        </p:nvPicPr>
        <p:blipFill>
          <a:blip r:embed="rId3"/>
          <a:stretch>
            <a:fillRect/>
          </a:stretch>
        </p:blipFill>
        <p:spPr>
          <a:xfrm>
            <a:off x="1721094" y="-86683"/>
            <a:ext cx="6330462" cy="5143500"/>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spTree>
    <p:extLst>
      <p:ext uri="{BB962C8B-B14F-4D97-AF65-F5344CB8AC3E}">
        <p14:creationId xmlns:p14="http://schemas.microsoft.com/office/powerpoint/2010/main" val="21521492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17</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a:t>
            </a:r>
            <a:r>
              <a:rPr lang="en-US"/>
              <a:t>Technologies, Accountability </a:t>
            </a:r>
            <a:r>
              <a:rPr lang="en-US" dirty="0"/>
              <a:t>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7" y="1034539"/>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114364" y="1462750"/>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spTree>
    <p:extLst>
      <p:ext uri="{BB962C8B-B14F-4D97-AF65-F5344CB8AC3E}">
        <p14:creationId xmlns:p14="http://schemas.microsoft.com/office/powerpoint/2010/main" val="4156458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2139063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08943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75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056201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Tree>
    <p:extLst>
      <p:ext uri="{BB962C8B-B14F-4D97-AF65-F5344CB8AC3E}">
        <p14:creationId xmlns:p14="http://schemas.microsoft.com/office/powerpoint/2010/main" val="392680359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658226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2190867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Tree>
    <p:extLst>
      <p:ext uri="{BB962C8B-B14F-4D97-AF65-F5344CB8AC3E}">
        <p14:creationId xmlns:p14="http://schemas.microsoft.com/office/powerpoint/2010/main" val="571220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74</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Tree>
    <p:extLst>
      <p:ext uri="{BB962C8B-B14F-4D97-AF65-F5344CB8AC3E}">
        <p14:creationId xmlns:p14="http://schemas.microsoft.com/office/powerpoint/2010/main" val="1771627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2740754" y="3839411"/>
            <a:ext cx="6225654" cy="1169551"/>
          </a:xfrm>
          <a:prstGeom prst="rect">
            <a:avLst/>
          </a:prstGeom>
          <a:noFill/>
        </p:spPr>
        <p:txBody>
          <a:bodyPr wrap="square" rtlCol="0">
            <a:spAutoFit/>
          </a:bodyPr>
          <a:lstStyle/>
          <a:p>
            <a:r>
              <a:rPr lang="en-TW" dirty="0"/>
              <a:t>For example: Steven Kleene stated that there is no zeros in unary arithmetics.</a:t>
            </a:r>
          </a:p>
          <a:p>
            <a:endParaRPr lang="en-TW" dirty="0"/>
          </a:p>
          <a:p>
            <a:r>
              <a:rPr lang="en-TW" dirty="0"/>
              <a:t>Prof. Kleene is the person who defined a math foundation for Recursive Functions.</a:t>
            </a:r>
          </a:p>
        </p:txBody>
      </p:sp>
      <p:grpSp>
        <p:nvGrpSpPr>
          <p:cNvPr id="3" name="Group 2">
            <a:extLst>
              <a:ext uri="{FF2B5EF4-FFF2-40B4-BE49-F238E27FC236}">
                <a16:creationId xmlns:a16="http://schemas.microsoft.com/office/drawing/2014/main" id="{2A803FD8-34CC-C04C-A067-9F7FFD5E9D69}"/>
              </a:ext>
            </a:extLst>
          </p:cNvPr>
          <p:cNvGrpSpPr/>
          <p:nvPr/>
        </p:nvGrpSpPr>
        <p:grpSpPr>
          <a:xfrm>
            <a:off x="726324" y="2278082"/>
            <a:ext cx="1827950" cy="2751157"/>
            <a:chOff x="726324" y="2278082"/>
            <a:chExt cx="1827950" cy="2751157"/>
          </a:xfrm>
        </p:grpSpPr>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6324" y="2278082"/>
              <a:ext cx="1827950" cy="2751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icture">
              <a:extLst>
                <a:ext uri="{FF2B5EF4-FFF2-40B4-BE49-F238E27FC236}">
                  <a16:creationId xmlns:a16="http://schemas.microsoft.com/office/drawing/2014/main" id="{5B6FD9D8-31CF-DB46-916E-D786742F0D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1024434" y="3383670"/>
              <a:ext cx="1059937" cy="13000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97170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5385</TotalTime>
  <Words>5658</Words>
  <Application>Microsoft Macintosh PowerPoint</Application>
  <PresentationFormat>On-screen Show (16:9)</PresentationFormat>
  <Paragraphs>810</Paragraphs>
  <Slides>123</Slides>
  <Notes>60</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123</vt:i4>
      </vt:variant>
    </vt:vector>
  </HeadingPairs>
  <TitlesOfParts>
    <vt:vector size="140"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A Story Telling site about Alan Turing</vt:lpstr>
      <vt:lpstr>Propositions</vt:lpstr>
      <vt:lpstr>Cognitive Scientists are always struggling with the same question</vt:lpstr>
      <vt:lpstr>Language Independent Analysis Methods</vt:lpstr>
      <vt:lpstr>Main Thesis of this course: “How do you know that you know?”</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复式记账启蒙了西方科学和艺术的发展</vt:lpstr>
      <vt:lpstr>复式记账 ：僧人，数学与魔法</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Connecting Abstract and Concrete Domains</vt:lpstr>
      <vt:lpstr>The Basic Working Principle of Composition</vt:lpstr>
      <vt:lpstr>Arrow Chasing Computation</vt:lpstr>
      <vt:lpstr>A short introduction video</vt:lpstr>
      <vt:lpstr>Abstraction</vt:lpstr>
      <vt:lpstr>In the world of Internet of Things Checks and Balances</vt:lpstr>
      <vt:lpstr>A New Kind of Operating Systems with built-in Governance</vt:lpstr>
      <vt:lpstr>Book Keeping/Ledger Technologies</vt:lpstr>
      <vt:lpstr>Not Information Asymmetry, but promote the Principle of Information Symmetry</vt:lpstr>
      <vt:lpstr>Open and then Free</vt:lpstr>
      <vt:lpstr>Participation Model and Data Agencies</vt:lpstr>
      <vt:lpstr>Cybernetics and the Social Behavioral Science</vt:lpstr>
      <vt:lpstr>Kuhn Cycle: the evolution of a Namespace</vt:lpstr>
      <vt:lpstr>A Model of Collective Cognitive Processes </vt:lpstr>
      <vt:lpstr>Cybernetics: Communication and Control</vt:lpstr>
      <vt:lpstr>Cybernetics at a Scale of Internet Economy</vt:lpstr>
      <vt:lpstr>The Service Value Chain of the Networked Economy</vt:lpstr>
      <vt:lpstr>Concrete Activities in Daily Workflow</vt:lpstr>
      <vt:lpstr>Abstract Specification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Symmetric Namespace Management enables domain neutral reuse</vt:lpstr>
      <vt:lpstr>Practice Image Processing</vt:lpstr>
      <vt:lpstr>How to organize a unifying Trust-worthy Namespace?</vt:lpstr>
      <vt:lpstr>Summary</vt:lpstr>
      <vt:lpstr>Summary</vt:lpstr>
      <vt:lpstr>Summary</vt:lpstr>
      <vt:lpstr>Summary</vt:lpstr>
      <vt:lpstr>Your action on NsM before Sep 28, 202</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1253</cp:revision>
  <dcterms:modified xsi:type="dcterms:W3CDTF">2020-10-12T07:59:17Z</dcterms:modified>
</cp:coreProperties>
</file>